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4" r:id="rId2"/>
    <p:sldId id="273" r:id="rId3"/>
    <p:sldId id="275" r:id="rId4"/>
    <p:sldId id="276" r:id="rId5"/>
    <p:sldId id="277" r:id="rId6"/>
    <p:sldId id="279" r:id="rId7"/>
    <p:sldId id="281" r:id="rId8"/>
    <p:sldId id="278" r:id="rId9"/>
    <p:sldId id="280" r:id="rId10"/>
    <p:sldId id="28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97F98-B469-44D7-9DBD-00C4A9AD6248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86BB3-C77B-4DA8-BD86-16D896A0D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138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86BB3-C77B-4DA8-BD86-16D896A0DF3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546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6550685"/>
            <a:ext cx="30378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©ГБПОУ СО «СОПК» </a:t>
            </a:r>
            <a:r>
              <a:rPr lang="ru-RU" sz="1400" dirty="0" smtClean="0"/>
              <a:t>Ярославцева </a:t>
            </a:r>
            <a:r>
              <a:rPr lang="ru-RU" sz="1400" dirty="0"/>
              <a:t>П.А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550223"/>
            <a:ext cx="30378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©ГБПОУ СО «СОПК» </a:t>
            </a:r>
            <a:r>
              <a:rPr lang="ru-RU" sz="1400" dirty="0" smtClean="0"/>
              <a:t>Ярославцева </a:t>
            </a:r>
            <a:r>
              <a:rPr lang="ru-RU" sz="1400" dirty="0"/>
              <a:t>П.А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Users\1\Desktop\герб ВСХ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98" y="416237"/>
            <a:ext cx="1187624" cy="109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27584" y="1412776"/>
            <a:ext cx="7543800" cy="1524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dirty="0"/>
              <a:t>Концепция </a:t>
            </a:r>
            <a:endParaRPr lang="ru-RU" sz="3200" dirty="0" smtClean="0"/>
          </a:p>
          <a:p>
            <a:pPr algn="ctr"/>
            <a:r>
              <a:rPr lang="ru-RU" sz="3200" dirty="0" smtClean="0"/>
              <a:t>Студенческого </a:t>
            </a:r>
            <a:r>
              <a:rPr lang="ru-RU" sz="3200" dirty="0"/>
              <a:t>Научного </a:t>
            </a:r>
            <a:r>
              <a:rPr lang="ru-RU" sz="3200" dirty="0" smtClean="0"/>
              <a:t>Общества</a:t>
            </a:r>
          </a:p>
          <a:p>
            <a:pPr algn="ctr"/>
            <a:r>
              <a:rPr lang="ru-RU" sz="3200" dirty="0" err="1"/>
              <a:t>Вурнарского</a:t>
            </a:r>
            <a:r>
              <a:rPr lang="ru-RU" sz="3200" dirty="0"/>
              <a:t> сельскохозяйственного техникума</a:t>
            </a:r>
          </a:p>
          <a:p>
            <a:pPr algn="ctr"/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633" y="3545296"/>
            <a:ext cx="3872717" cy="2276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323528" y="6309320"/>
            <a:ext cx="32111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https://vk.com/club172081890</a:t>
            </a:r>
            <a:endParaRPr lang="ru-RU" altLang="ru-RU" sz="18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8069057" y="6249318"/>
            <a:ext cx="6046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chemeClr val="tx1"/>
                </a:solidFill>
                <a:latin typeface="Palatino Linotype" pitchFamily="18" charset="0"/>
              </a:rPr>
              <a:t>1/10</a:t>
            </a:r>
            <a:endParaRPr lang="ru-RU" altLang="ru-RU" sz="18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943300" y="5927575"/>
            <a:ext cx="3312368" cy="4878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400" dirty="0" smtClean="0">
                <a:solidFill>
                  <a:schemeClr val="tx1"/>
                </a:solidFill>
                <a:latin typeface="+mn-lt"/>
              </a:rPr>
              <a:t>Вурнары, 2022</a:t>
            </a:r>
            <a:endParaRPr lang="ru-RU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13855" y="548680"/>
            <a:ext cx="6624736" cy="720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400" dirty="0">
                <a:latin typeface="+mn-lt"/>
              </a:rPr>
              <a:t>Государственное автономное профессиональное образовательное учреждение Чувашской Республики «</a:t>
            </a:r>
            <a:r>
              <a:rPr lang="ru-RU" sz="1400" dirty="0" err="1">
                <a:latin typeface="+mn-lt"/>
              </a:rPr>
              <a:t>Вурнарский</a:t>
            </a:r>
            <a:r>
              <a:rPr lang="ru-RU" sz="1400" dirty="0">
                <a:latin typeface="+mn-lt"/>
              </a:rPr>
              <a:t> сельскохозяйственный техникум» Министерства образования и молодежной политики Чувашской Республики</a:t>
            </a:r>
            <a:endParaRPr lang="ru-RU" sz="1400" b="1" dirty="0">
              <a:latin typeface="+mn-lt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610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450" y="1760895"/>
            <a:ext cx="2014347" cy="3061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323528" y="6309320"/>
            <a:ext cx="32111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https://vk.com/club172081890</a:t>
            </a:r>
            <a:endParaRPr lang="ru-RU" altLang="ru-RU" sz="18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8069057" y="6249318"/>
            <a:ext cx="7200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chemeClr val="tx1"/>
                </a:solidFill>
                <a:latin typeface="Palatino Linotype" pitchFamily="18" charset="0"/>
              </a:rPr>
              <a:t>10/10</a:t>
            </a:r>
            <a:endParaRPr lang="ru-RU" altLang="ru-RU" sz="18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pic>
        <p:nvPicPr>
          <p:cNvPr id="10" name="Picture 2" descr="G:\Users\1\Desktop\герб ВСХ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98" y="416237"/>
            <a:ext cx="1187624" cy="109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96"/>
          <a:stretch/>
        </p:blipFill>
        <p:spPr>
          <a:xfrm>
            <a:off x="5657286" y="4069147"/>
            <a:ext cx="2875154" cy="20446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6" r="19166"/>
          <a:stretch/>
        </p:blipFill>
        <p:spPr>
          <a:xfrm>
            <a:off x="3343379" y="4532940"/>
            <a:ext cx="2520281" cy="16860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14" y="1798471"/>
            <a:ext cx="2880320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http://vurtehnikum.ucoz.ru/_nw/26/9500095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7145" y="3799331"/>
            <a:ext cx="3063048" cy="23144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vurtehnikum.ucoz.ru/_nw/23/6961959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596" y="2290607"/>
            <a:ext cx="4659764" cy="28176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2627784" y="1412776"/>
            <a:ext cx="4608512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Учёба - профессия - успех</a:t>
            </a:r>
            <a:r>
              <a:rPr lang="ru-RU" sz="2800" dirty="0" smtClean="0">
                <a:solidFill>
                  <a:schemeClr val="tx1"/>
                </a:solidFill>
              </a:rPr>
              <a:t>!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713855" y="548680"/>
            <a:ext cx="6624736" cy="720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400" dirty="0">
                <a:latin typeface="+mn-lt"/>
              </a:rPr>
              <a:t>Государственное автономное профессиональное образовательное учреждение Чувашской Республики «</a:t>
            </a:r>
            <a:r>
              <a:rPr lang="ru-RU" sz="1400" dirty="0" err="1">
                <a:latin typeface="+mn-lt"/>
              </a:rPr>
              <a:t>Вурнарский</a:t>
            </a:r>
            <a:r>
              <a:rPr lang="ru-RU" sz="1400" dirty="0">
                <a:latin typeface="+mn-lt"/>
              </a:rPr>
              <a:t> сельскохозяйственный техникум» Министерства образования и молодежной политики Чувашской Республики</a:t>
            </a:r>
            <a:endParaRPr lang="ru-RU" sz="1400" b="1" dirty="0">
              <a:latin typeface="+mn-lt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290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323528" y="6309320"/>
            <a:ext cx="32111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https://vk.com/club172081890</a:t>
            </a:r>
            <a:endParaRPr lang="ru-RU" altLang="ru-RU" sz="18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8069057" y="6249318"/>
            <a:ext cx="6046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chemeClr val="tx1"/>
                </a:solidFill>
                <a:latin typeface="Palatino Linotype" pitchFamily="18" charset="0"/>
              </a:rPr>
              <a:t>2/10</a:t>
            </a:r>
            <a:endParaRPr lang="ru-RU" altLang="ru-RU" sz="18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860228" y="4077072"/>
            <a:ext cx="6120680" cy="1296144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755576" y="2060848"/>
            <a:ext cx="3886199" cy="639762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+mn-lt"/>
              </a:rPr>
              <a:t>Руководитель СНО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+mn-lt"/>
              </a:rPr>
            </a:br>
            <a:r>
              <a:rPr lang="ru-RU" sz="2000" dirty="0">
                <a:solidFill>
                  <a:schemeClr val="tx1"/>
                </a:solidFill>
                <a:latin typeface="+mn-lt"/>
              </a:rPr>
              <a:t>    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Васильева Ирина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Геннадьевна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4788024" y="2060848"/>
            <a:ext cx="3657600" cy="639762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+mn-lt"/>
              </a:rPr>
              <a:t>Председатель СНО</a:t>
            </a:r>
            <a:endParaRPr lang="ru-RU" sz="200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ru-RU" sz="2000" dirty="0" err="1">
                <a:solidFill>
                  <a:schemeClr val="tx1"/>
                </a:solidFill>
                <a:latin typeface="+mn-lt"/>
              </a:rPr>
              <a:t>Вопилов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 Лев Романович</a:t>
            </a:r>
          </a:p>
        </p:txBody>
      </p:sp>
      <p:pic>
        <p:nvPicPr>
          <p:cNvPr id="17" name="Объект 1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780928"/>
            <a:ext cx="2482434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2" descr="G:\Users\1\Desktop\герб ВСХ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98" y="416237"/>
            <a:ext cx="1187624" cy="109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5" t="5261" r="12763" b="272"/>
          <a:stretch/>
        </p:blipFill>
        <p:spPr>
          <a:xfrm>
            <a:off x="1475656" y="2780928"/>
            <a:ext cx="2592288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570722" y="416237"/>
            <a:ext cx="6624736" cy="720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400" dirty="0">
                <a:latin typeface="+mn-lt"/>
              </a:rPr>
              <a:t>Государственное автономное профессиональное образовательное учреждение Чувашской Республики «</a:t>
            </a:r>
            <a:r>
              <a:rPr lang="ru-RU" sz="1400" dirty="0" err="1">
                <a:latin typeface="+mn-lt"/>
              </a:rPr>
              <a:t>Вурнарский</a:t>
            </a:r>
            <a:r>
              <a:rPr lang="ru-RU" sz="1400" dirty="0">
                <a:latin typeface="+mn-lt"/>
              </a:rPr>
              <a:t> сельскохозяйственный техникум» Министерства образования и молодежной политики Чувашской Республики</a:t>
            </a:r>
            <a:endParaRPr lang="ru-RU" sz="1400" b="1" dirty="0">
              <a:latin typeface="+mn-lt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843808" y="1340768"/>
            <a:ext cx="3384376" cy="5052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Члены СНО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5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323528" y="6309320"/>
            <a:ext cx="32111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https://vk.com/club172081890</a:t>
            </a:r>
            <a:endParaRPr lang="ru-RU" altLang="ru-RU" sz="18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8069057" y="6249318"/>
            <a:ext cx="6046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chemeClr val="tx1"/>
                </a:solidFill>
                <a:latin typeface="Palatino Linotype" pitchFamily="18" charset="0"/>
              </a:rPr>
              <a:t>3/10</a:t>
            </a:r>
            <a:endParaRPr lang="ru-RU" altLang="ru-RU" sz="18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679538" y="1052736"/>
            <a:ext cx="6657528" cy="71437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8698" y="2060848"/>
            <a:ext cx="74717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dirty="0" smtClean="0"/>
              <a:t>создание </a:t>
            </a:r>
            <a:r>
              <a:rPr lang="ru-RU" sz="2400" dirty="0"/>
              <a:t>условий для самореализации </a:t>
            </a:r>
            <a:r>
              <a:rPr lang="ru-RU" sz="2400" dirty="0" smtClean="0"/>
              <a:t>обучающихся в </a:t>
            </a:r>
            <a:r>
              <a:rPr lang="ru-RU" sz="2400" dirty="0"/>
              <a:t>пространстве научного </a:t>
            </a:r>
            <a:r>
              <a:rPr lang="ru-RU" sz="2400" dirty="0" smtClean="0"/>
              <a:t>творчества;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формирование </a:t>
            </a:r>
            <a:r>
              <a:rPr lang="ru-RU" sz="2400" dirty="0"/>
              <a:t>ценностного отношения к научно-исследовательской и другой проектной </a:t>
            </a:r>
            <a:r>
              <a:rPr lang="ru-RU" sz="2400" dirty="0" smtClean="0"/>
              <a:t>деятельности;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поддержка одаренных обучающихся и развитие их интеллектуального потенциала;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содействие </a:t>
            </a:r>
            <a:r>
              <a:rPr lang="ru-RU" sz="2400" dirty="0"/>
              <a:t>работе педагогическому коллективу по повышению качества подготовки квалифицированных </a:t>
            </a:r>
            <a:r>
              <a:rPr lang="ru-RU" sz="2400" dirty="0" smtClean="0"/>
              <a:t>кадров.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G:\Users\1\Desktop\герб ВСХ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98" y="416237"/>
            <a:ext cx="1187624" cy="109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713855" y="548680"/>
            <a:ext cx="6624736" cy="720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400" dirty="0">
                <a:latin typeface="+mn-lt"/>
              </a:rPr>
              <a:t>Государственное автономное профессиональное образовательное учреждение Чувашской Республики «</a:t>
            </a:r>
            <a:r>
              <a:rPr lang="ru-RU" sz="1400" dirty="0" err="1">
                <a:latin typeface="+mn-lt"/>
              </a:rPr>
              <a:t>Вурнарский</a:t>
            </a:r>
            <a:r>
              <a:rPr lang="ru-RU" sz="1400" dirty="0">
                <a:latin typeface="+mn-lt"/>
              </a:rPr>
              <a:t> сельскохозяйственный техникум» Министерства образования и молодежной политики Чувашской Республики</a:t>
            </a:r>
            <a:endParaRPr lang="ru-RU" sz="1400" b="1" dirty="0">
              <a:latin typeface="+mn-lt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06248" y="1409923"/>
            <a:ext cx="6730818" cy="6252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 Цели </a:t>
            </a:r>
            <a:r>
              <a:rPr lang="ru-RU" sz="2800" b="1" dirty="0">
                <a:solidFill>
                  <a:schemeClr val="tx1"/>
                </a:solidFill>
              </a:rPr>
              <a:t>студенческого научного общества</a:t>
            </a:r>
            <a:r>
              <a:rPr lang="ru-RU" sz="2800" b="1" dirty="0"/>
              <a:t> 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86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323528" y="6309320"/>
            <a:ext cx="32111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https://vk.com/club172081890</a:t>
            </a:r>
            <a:endParaRPr lang="ru-RU" altLang="ru-RU" sz="18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8069057" y="6249318"/>
            <a:ext cx="6046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chemeClr val="tx1"/>
                </a:solidFill>
                <a:latin typeface="Palatino Linotype" pitchFamily="18" charset="0"/>
              </a:rPr>
              <a:t>4/10</a:t>
            </a:r>
            <a:endParaRPr lang="ru-RU" altLang="ru-RU" sz="18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49489" y="1340768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Структура СНО</a:t>
            </a:r>
            <a:endParaRPr lang="ru-RU" sz="2400" dirty="0"/>
          </a:p>
        </p:txBody>
      </p:sp>
      <p:pic>
        <p:nvPicPr>
          <p:cNvPr id="12" name="Picture 2" descr="G:\Users\1\Desktop\герб ВСХ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98" y="416237"/>
            <a:ext cx="1187624" cy="109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2071" name="Прямая со стрелкой 2070"/>
          <p:cNvCxnSpPr>
            <a:stCxn id="58" idx="2"/>
          </p:cNvCxnSpPr>
          <p:nvPr/>
        </p:nvCxnSpPr>
        <p:spPr>
          <a:xfrm>
            <a:off x="4726477" y="3508218"/>
            <a:ext cx="0" cy="253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0" name="Группа 2059"/>
          <p:cNvGrpSpPr/>
          <p:nvPr/>
        </p:nvGrpSpPr>
        <p:grpSpPr>
          <a:xfrm>
            <a:off x="383098" y="1872709"/>
            <a:ext cx="8434628" cy="4207353"/>
            <a:chOff x="383098" y="1872709"/>
            <a:chExt cx="8434628" cy="4207353"/>
          </a:xfrm>
        </p:grpSpPr>
        <p:sp>
          <p:nvSpPr>
            <p:cNvPr id="2057" name="Скругленный прямоугольник 2056"/>
            <p:cNvSpPr/>
            <p:nvPr/>
          </p:nvSpPr>
          <p:spPr>
            <a:xfrm>
              <a:off x="3954093" y="1872709"/>
              <a:ext cx="1617952" cy="62018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</a:rPr>
                <a:t>Руководитель СНО «ВСХТ»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>
              <a:off x="1340124" y="2900664"/>
              <a:ext cx="1617952" cy="6075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</a:rPr>
                <a:t>Председатель  СНО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58" name="Скругленный прямоугольник 57"/>
            <p:cNvSpPr/>
            <p:nvPr/>
          </p:nvSpPr>
          <p:spPr>
            <a:xfrm>
              <a:off x="3440794" y="2897059"/>
              <a:ext cx="2571366" cy="61115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</a:rPr>
                <a:t>Руководители кружков –</a:t>
              </a:r>
              <a:endParaRPr lang="ru-RU" sz="1400" dirty="0">
                <a:solidFill>
                  <a:schemeClr val="tx1"/>
                </a:solidFill>
              </a:endParaRPr>
            </a:p>
            <a:p>
              <a:pPr algn="ctr"/>
              <a:r>
                <a:rPr lang="ru-RU" sz="1400" b="1" dirty="0">
                  <a:solidFill>
                    <a:schemeClr val="tx1"/>
                  </a:solidFill>
                </a:rPr>
                <a:t>преподаватели, мастера ПО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6660232" y="2893454"/>
              <a:ext cx="1617952" cy="6075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</a:rPr>
                <a:t>Заместитель председателя  СНО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4025396" y="3761705"/>
              <a:ext cx="1626723" cy="53139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</a:rPr>
                <a:t>Члены СНО</a:t>
              </a:r>
              <a:endParaRPr lang="ru-RU" sz="1400" dirty="0">
                <a:solidFill>
                  <a:schemeClr val="tx1"/>
                </a:solidFill>
              </a:endParaRPr>
            </a:p>
            <a:p>
              <a:pPr algn="ctr"/>
              <a:r>
                <a:rPr lang="ru-RU" sz="1400" b="1" dirty="0">
                  <a:solidFill>
                    <a:schemeClr val="tx1"/>
                  </a:solidFill>
                </a:rPr>
                <a:t> (35 участников)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061" name="Прямая со стрелкой 2060"/>
            <p:cNvCxnSpPr>
              <a:stCxn id="2057" idx="2"/>
            </p:cNvCxnSpPr>
            <p:nvPr/>
          </p:nvCxnSpPr>
          <p:spPr>
            <a:xfrm>
              <a:off x="4763069" y="2492896"/>
              <a:ext cx="71304" cy="40055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3" name="Прямая со стрелкой 2062"/>
            <p:cNvCxnSpPr>
              <a:stCxn id="2057" idx="2"/>
            </p:cNvCxnSpPr>
            <p:nvPr/>
          </p:nvCxnSpPr>
          <p:spPr>
            <a:xfrm>
              <a:off x="4763069" y="2492896"/>
              <a:ext cx="2154555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5" name="Прямая со стрелкой 2064"/>
            <p:cNvCxnSpPr>
              <a:stCxn id="2057" idx="2"/>
            </p:cNvCxnSpPr>
            <p:nvPr/>
          </p:nvCxnSpPr>
          <p:spPr>
            <a:xfrm flipH="1">
              <a:off x="2843809" y="2492896"/>
              <a:ext cx="191926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7" name="Прямая со стрелкой 2066"/>
            <p:cNvCxnSpPr>
              <a:stCxn id="57" idx="3"/>
            </p:cNvCxnSpPr>
            <p:nvPr/>
          </p:nvCxnSpPr>
          <p:spPr>
            <a:xfrm>
              <a:off x="2958076" y="3204441"/>
              <a:ext cx="467577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9" name="Прямая со стрелкой 2068"/>
            <p:cNvCxnSpPr>
              <a:stCxn id="58" idx="3"/>
            </p:cNvCxnSpPr>
            <p:nvPr/>
          </p:nvCxnSpPr>
          <p:spPr>
            <a:xfrm flipV="1">
              <a:off x="6012160" y="3197231"/>
              <a:ext cx="648072" cy="540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6" name="Прямая со стрелкой 2075"/>
            <p:cNvCxnSpPr>
              <a:stCxn id="59" idx="2"/>
              <a:endCxn id="60" idx="3"/>
            </p:cNvCxnSpPr>
            <p:nvPr/>
          </p:nvCxnSpPr>
          <p:spPr>
            <a:xfrm flipH="1">
              <a:off x="5652119" y="3501008"/>
              <a:ext cx="1817089" cy="52639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8" name="Прямая со стрелкой 2077"/>
            <p:cNvCxnSpPr>
              <a:stCxn id="57" idx="2"/>
              <a:endCxn id="60" idx="1"/>
            </p:cNvCxnSpPr>
            <p:nvPr/>
          </p:nvCxnSpPr>
          <p:spPr>
            <a:xfrm>
              <a:off x="2149100" y="3508218"/>
              <a:ext cx="1876296" cy="51918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1496578" y="4581128"/>
              <a:ext cx="645979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>
              <a:stCxn id="60" idx="2"/>
            </p:cNvCxnSpPr>
            <p:nvPr/>
          </p:nvCxnSpPr>
          <p:spPr>
            <a:xfrm>
              <a:off x="4838758" y="4293096"/>
              <a:ext cx="5106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Скругленный прямоугольник 83"/>
            <p:cNvSpPr/>
            <p:nvPr/>
          </p:nvSpPr>
          <p:spPr>
            <a:xfrm>
              <a:off x="383098" y="4869602"/>
              <a:ext cx="1973622" cy="12104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</a:rPr>
                <a:t>Цикловая комиссия по профессиям и специальностям технического профиля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85" name="Скругленный прямоугольник 84"/>
            <p:cNvSpPr/>
            <p:nvPr/>
          </p:nvSpPr>
          <p:spPr>
            <a:xfrm>
              <a:off x="2454543" y="4877611"/>
              <a:ext cx="2160240" cy="120245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</a:rPr>
                <a:t>Цикловая комиссия </a:t>
              </a:r>
              <a:r>
                <a:rPr lang="ru-RU" sz="1400" b="1" dirty="0" smtClean="0">
                  <a:solidFill>
                    <a:schemeClr val="tx1"/>
                  </a:solidFill>
                </a:rPr>
                <a:t>по предметам </a:t>
              </a:r>
              <a:r>
                <a:rPr lang="ru-RU" sz="1400" b="1" dirty="0">
                  <a:solidFill>
                    <a:schemeClr val="tx1"/>
                  </a:solidFill>
                </a:rPr>
                <a:t>общеобразовательных </a:t>
              </a:r>
              <a:r>
                <a:rPr lang="ru-RU" sz="1400" b="1" dirty="0" smtClean="0">
                  <a:solidFill>
                    <a:schemeClr val="tx1"/>
                  </a:solidFill>
                </a:rPr>
                <a:t>дисциплин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86" name="Скругленный прямоугольник 85"/>
            <p:cNvSpPr/>
            <p:nvPr/>
          </p:nvSpPr>
          <p:spPr>
            <a:xfrm>
              <a:off x="4720396" y="4869602"/>
              <a:ext cx="2012004" cy="12015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</a:rPr>
                <a:t>Цикловая комиссия по профессиям и специальностям естественнонаучного  профиля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87" name="Скругленный прямоугольник 86"/>
            <p:cNvSpPr/>
            <p:nvPr/>
          </p:nvSpPr>
          <p:spPr>
            <a:xfrm>
              <a:off x="6804248" y="4869602"/>
              <a:ext cx="2013478" cy="12015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</a:rPr>
                <a:t>Цикловая комиссии по воспитательной работе и социальным вопросам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46" name="Прямая со стрелкой 45"/>
            <p:cNvCxnSpPr/>
            <p:nvPr/>
          </p:nvCxnSpPr>
          <p:spPr>
            <a:xfrm>
              <a:off x="1496578" y="4581128"/>
              <a:ext cx="0" cy="23230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/>
            <p:nvPr/>
          </p:nvCxnSpPr>
          <p:spPr>
            <a:xfrm>
              <a:off x="7941944" y="4581128"/>
              <a:ext cx="0" cy="2884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>
              <a:endCxn id="86" idx="0"/>
            </p:cNvCxnSpPr>
            <p:nvPr/>
          </p:nvCxnSpPr>
          <p:spPr>
            <a:xfrm>
              <a:off x="5726398" y="4590063"/>
              <a:ext cx="0" cy="2795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>
              <a:off x="3566878" y="4590063"/>
              <a:ext cx="0" cy="2795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Заголовок 1"/>
          <p:cNvSpPr txBox="1">
            <a:spLocks/>
          </p:cNvSpPr>
          <p:nvPr/>
        </p:nvSpPr>
        <p:spPr>
          <a:xfrm>
            <a:off x="1713855" y="548680"/>
            <a:ext cx="6624736" cy="720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400" dirty="0">
                <a:latin typeface="+mn-lt"/>
              </a:rPr>
              <a:t>Государственное автономное профессиональное образовательное учреждение Чувашской Республики «</a:t>
            </a:r>
            <a:r>
              <a:rPr lang="ru-RU" sz="1400" dirty="0" err="1">
                <a:latin typeface="+mn-lt"/>
              </a:rPr>
              <a:t>Вурнарский</a:t>
            </a:r>
            <a:r>
              <a:rPr lang="ru-RU" sz="1400" dirty="0">
                <a:latin typeface="+mn-lt"/>
              </a:rPr>
              <a:t> сельскохозяйственный техникум» Министерства образования и молодежной политики Чувашской Республики</a:t>
            </a:r>
            <a:endParaRPr lang="ru-RU" sz="1400" b="1" dirty="0">
              <a:latin typeface="+mn-lt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870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323528" y="6309320"/>
            <a:ext cx="32111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https://vk.com/club172081890</a:t>
            </a:r>
            <a:endParaRPr lang="ru-RU" altLang="ru-RU" sz="18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8069057" y="6249318"/>
            <a:ext cx="6046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chemeClr val="tx1"/>
                </a:solidFill>
                <a:latin typeface="Palatino Linotype" pitchFamily="18" charset="0"/>
              </a:rPr>
              <a:t>5/10</a:t>
            </a:r>
            <a:endParaRPr lang="ru-RU" altLang="ru-RU" sz="18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540" y="1412776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Направления деятельности СНО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03855" y="1940347"/>
            <a:ext cx="1035532" cy="8412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СНО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6" name="Picture 2" descr="G:\Users\1\Desktop\герб ВСХ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98" y="416237"/>
            <a:ext cx="1187624" cy="109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4788024" y="4558894"/>
            <a:ext cx="2549228" cy="13007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Творческая </a:t>
            </a:r>
            <a:r>
              <a:rPr lang="ru-RU" sz="2400" dirty="0">
                <a:solidFill>
                  <a:schemeClr val="tx1"/>
                </a:solidFill>
              </a:rPr>
              <a:t>деятельность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92080" y="2959950"/>
            <a:ext cx="2885082" cy="12704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О</a:t>
            </a:r>
            <a:r>
              <a:rPr lang="ru-RU" sz="2400" dirty="0" smtClean="0">
                <a:solidFill>
                  <a:schemeClr val="tx1"/>
                </a:solidFill>
              </a:rPr>
              <a:t>пытно-экспериментальная </a:t>
            </a:r>
            <a:r>
              <a:rPr lang="ru-RU" sz="2400" dirty="0">
                <a:solidFill>
                  <a:schemeClr val="tx1"/>
                </a:solidFill>
              </a:rPr>
              <a:t>деятельность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187624" y="2929674"/>
            <a:ext cx="2736304" cy="13007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Н</a:t>
            </a:r>
            <a:r>
              <a:rPr lang="ru-RU" sz="2400" dirty="0" smtClean="0">
                <a:solidFill>
                  <a:schemeClr val="tx1"/>
                </a:solidFill>
              </a:rPr>
              <a:t>аучно-исследовательская деятельность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808547" y="4558893"/>
            <a:ext cx="2763453" cy="13007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Просветительская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деятельность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3" name="Прямая со стрелкой 2"/>
          <p:cNvCxnSpPr>
            <a:stCxn id="12" idx="2"/>
          </p:cNvCxnSpPr>
          <p:nvPr/>
        </p:nvCxnSpPr>
        <p:spPr>
          <a:xfrm flipH="1">
            <a:off x="3923928" y="2781600"/>
            <a:ext cx="697693" cy="1777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>
            <a:stCxn id="12" idx="2"/>
          </p:cNvCxnSpPr>
          <p:nvPr/>
        </p:nvCxnSpPr>
        <p:spPr>
          <a:xfrm>
            <a:off x="4621621" y="2781600"/>
            <a:ext cx="742467" cy="1777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12" idx="2"/>
            <a:endCxn id="19" idx="1"/>
          </p:cNvCxnSpPr>
          <p:nvPr/>
        </p:nvCxnSpPr>
        <p:spPr>
          <a:xfrm>
            <a:off x="4621621" y="2781600"/>
            <a:ext cx="670459" cy="813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12" idx="2"/>
            <a:endCxn id="20" idx="3"/>
          </p:cNvCxnSpPr>
          <p:nvPr/>
        </p:nvCxnSpPr>
        <p:spPr>
          <a:xfrm flipH="1">
            <a:off x="3923928" y="2781600"/>
            <a:ext cx="697693" cy="798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1"/>
          <p:cNvSpPr txBox="1">
            <a:spLocks/>
          </p:cNvSpPr>
          <p:nvPr/>
        </p:nvSpPr>
        <p:spPr>
          <a:xfrm>
            <a:off x="1713855" y="548680"/>
            <a:ext cx="6624736" cy="720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400" dirty="0">
                <a:latin typeface="+mn-lt"/>
              </a:rPr>
              <a:t>Государственное автономное профессиональное образовательное учреждение Чувашской Республики «</a:t>
            </a:r>
            <a:r>
              <a:rPr lang="ru-RU" sz="1400" dirty="0" err="1">
                <a:latin typeface="+mn-lt"/>
              </a:rPr>
              <a:t>Вурнарский</a:t>
            </a:r>
            <a:r>
              <a:rPr lang="ru-RU" sz="1400" dirty="0">
                <a:latin typeface="+mn-lt"/>
              </a:rPr>
              <a:t> сельскохозяйственный техникум» Министерства образования и молодежной политики Чувашской Республики</a:t>
            </a:r>
            <a:endParaRPr lang="ru-RU" sz="1400" b="1" dirty="0">
              <a:latin typeface="+mn-lt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314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323528" y="6309320"/>
            <a:ext cx="32111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https://vk.com/club172081890</a:t>
            </a:r>
            <a:endParaRPr lang="ru-RU" altLang="ru-RU" sz="18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8069057" y="6249318"/>
            <a:ext cx="6046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1"/>
                </a:solidFill>
                <a:latin typeface="Palatino Linotype" pitchFamily="18" charset="0"/>
              </a:rPr>
              <a:t>6</a:t>
            </a:r>
            <a:r>
              <a:rPr lang="ru-RU" altLang="ru-RU" sz="1800" dirty="0" smtClean="0">
                <a:solidFill>
                  <a:schemeClr val="tx1"/>
                </a:solidFill>
                <a:latin typeface="Palatino Linotype" pitchFamily="18" charset="0"/>
              </a:rPr>
              <a:t>/10</a:t>
            </a:r>
            <a:endParaRPr lang="ru-RU" altLang="ru-RU" sz="18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pic>
        <p:nvPicPr>
          <p:cNvPr id="14" name="Picture 2" descr="G:\Users\1\Desktop\герб ВСХ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98" y="416237"/>
            <a:ext cx="1187624" cy="109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vurtehnikum.ucoz.ru/_nw/26/2972607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6"/>
          <a:stretch/>
        </p:blipFill>
        <p:spPr bwMode="auto">
          <a:xfrm>
            <a:off x="747524" y="2588602"/>
            <a:ext cx="2363141" cy="2638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://vurtehnikum.ucoz.ru/_nw/26/0812829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5"/>
          <a:stretch/>
        </p:blipFill>
        <p:spPr bwMode="auto">
          <a:xfrm>
            <a:off x="6012160" y="2562497"/>
            <a:ext cx="2453998" cy="26649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528263" y="1514123"/>
            <a:ext cx="6843120" cy="7948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Н</a:t>
            </a:r>
            <a:r>
              <a:rPr lang="ru-RU" sz="2800" b="1" dirty="0" smtClean="0">
                <a:solidFill>
                  <a:schemeClr val="tx1"/>
                </a:solidFill>
              </a:rPr>
              <a:t>аучно-исследовательская деятельность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19872" y="2588602"/>
            <a:ext cx="2232248" cy="26649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</a:rPr>
              <a:t>У</a:t>
            </a:r>
            <a:r>
              <a:rPr lang="ru-RU" sz="2200" dirty="0" smtClean="0">
                <a:solidFill>
                  <a:schemeClr val="tx1"/>
                </a:solidFill>
              </a:rPr>
              <a:t>частие </a:t>
            </a:r>
            <a:r>
              <a:rPr lang="ru-RU" sz="2200" dirty="0" smtClean="0">
                <a:solidFill>
                  <a:schemeClr val="tx1"/>
                </a:solidFill>
              </a:rPr>
              <a:t>в конкурсах, олимпиадах и других мероприятиях разного уровня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3470" y="5280409"/>
            <a:ext cx="2551250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Межрегиональная конференция-фестиваль научного творчества учащейся молодежи «</a:t>
            </a:r>
            <a:r>
              <a:rPr lang="ru-RU" sz="1200" b="1" dirty="0" smtClean="0">
                <a:solidFill>
                  <a:schemeClr val="tx1"/>
                </a:solidFill>
              </a:rPr>
              <a:t>Юность</a:t>
            </a:r>
            <a:r>
              <a:rPr lang="ru-RU" sz="1200" dirty="0" smtClean="0">
                <a:solidFill>
                  <a:schemeClr val="tx1"/>
                </a:solidFill>
              </a:rPr>
              <a:t> </a:t>
            </a:r>
            <a:r>
              <a:rPr lang="ru-RU" sz="1200" b="1" dirty="0" smtClean="0">
                <a:solidFill>
                  <a:schemeClr val="tx1"/>
                </a:solidFill>
              </a:rPr>
              <a:t>Большой</a:t>
            </a:r>
            <a:r>
              <a:rPr lang="ru-RU" sz="1200" dirty="0" smtClean="0">
                <a:solidFill>
                  <a:schemeClr val="tx1"/>
                </a:solidFill>
              </a:rPr>
              <a:t> </a:t>
            </a:r>
            <a:r>
              <a:rPr lang="ru-RU" sz="1200" b="1" dirty="0" smtClean="0">
                <a:solidFill>
                  <a:schemeClr val="tx1"/>
                </a:solidFill>
              </a:rPr>
              <a:t>Волги</a:t>
            </a:r>
            <a:r>
              <a:rPr lang="ru-RU" sz="1200" dirty="0" smtClean="0">
                <a:solidFill>
                  <a:schemeClr val="tx1"/>
                </a:solidFill>
              </a:rPr>
              <a:t>»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914908" y="5280409"/>
            <a:ext cx="2551250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Международная студенческая научно – практическая </a:t>
            </a:r>
            <a:r>
              <a:rPr lang="ru-RU" sz="1200" dirty="0" smtClean="0">
                <a:solidFill>
                  <a:schemeClr val="tx1"/>
                </a:solidFill>
              </a:rPr>
              <a:t>конференция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«Наука. Юность. </a:t>
            </a:r>
            <a:r>
              <a:rPr lang="ru-RU" sz="1200" b="1" dirty="0" smtClean="0">
                <a:solidFill>
                  <a:schemeClr val="tx1"/>
                </a:solidFill>
              </a:rPr>
              <a:t>Творчество»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713855" y="548680"/>
            <a:ext cx="6624736" cy="720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400" dirty="0">
                <a:latin typeface="+mn-lt"/>
              </a:rPr>
              <a:t>Государственное автономное профессиональное образовательное учреждение Чувашской Республики «</a:t>
            </a:r>
            <a:r>
              <a:rPr lang="ru-RU" sz="1400" dirty="0" err="1">
                <a:latin typeface="+mn-lt"/>
              </a:rPr>
              <a:t>Вурнарский</a:t>
            </a:r>
            <a:r>
              <a:rPr lang="ru-RU" sz="1400" dirty="0">
                <a:latin typeface="+mn-lt"/>
              </a:rPr>
              <a:t> сельскохозяйственный техникум» Министерства образования и молодежной политики Чувашской Республики</a:t>
            </a:r>
            <a:endParaRPr lang="ru-RU" sz="1400" b="1" dirty="0">
              <a:latin typeface="+mn-lt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578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323528" y="6309320"/>
            <a:ext cx="32111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https://vk.com/club172081890</a:t>
            </a:r>
            <a:endParaRPr lang="ru-RU" altLang="ru-RU" sz="18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8069057" y="6249318"/>
            <a:ext cx="6046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1"/>
                </a:solidFill>
                <a:latin typeface="Palatino Linotype" pitchFamily="18" charset="0"/>
              </a:rPr>
              <a:t>7</a:t>
            </a:r>
            <a:r>
              <a:rPr lang="ru-RU" altLang="ru-RU" sz="1800" dirty="0" smtClean="0">
                <a:solidFill>
                  <a:schemeClr val="tx1"/>
                </a:solidFill>
                <a:latin typeface="Palatino Linotype" pitchFamily="18" charset="0"/>
              </a:rPr>
              <a:t>/10</a:t>
            </a:r>
            <a:endParaRPr lang="ru-RU" altLang="ru-RU" sz="18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pic>
        <p:nvPicPr>
          <p:cNvPr id="9" name="Picture 2" descr="G:\Users\1\Desktop\герб ВСХ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98" y="416237"/>
            <a:ext cx="1187624" cy="109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336053" y="1554483"/>
            <a:ext cx="7187145" cy="7452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</a:rPr>
              <a:t>пытно-экспериментальная </a:t>
            </a:r>
            <a:r>
              <a:rPr lang="ru-RU" sz="2800" b="1" dirty="0">
                <a:solidFill>
                  <a:schemeClr val="tx1"/>
                </a:solidFill>
              </a:rPr>
              <a:t>деятельность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2" t="-132" r="11791" b="132"/>
          <a:stretch/>
        </p:blipFill>
        <p:spPr bwMode="auto">
          <a:xfrm>
            <a:off x="1115615" y="2591193"/>
            <a:ext cx="3456385" cy="3099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5220072" y="2621597"/>
            <a:ext cx="3303126" cy="30894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 smtClean="0">
              <a:solidFill>
                <a:schemeClr val="tx1"/>
              </a:solidFill>
            </a:endParaRPr>
          </a:p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- проведение </a:t>
            </a:r>
            <a:r>
              <a:rPr lang="ru-RU" sz="2200" dirty="0">
                <a:solidFill>
                  <a:schemeClr val="tx1"/>
                </a:solidFill>
              </a:rPr>
              <a:t>мини-исследований </a:t>
            </a:r>
          </a:p>
          <a:p>
            <a:pPr algn="ctr"/>
            <a:r>
              <a:rPr lang="ru-RU" sz="2200" dirty="0">
                <a:solidFill>
                  <a:schemeClr val="tx1"/>
                </a:solidFill>
              </a:rPr>
              <a:t>в </a:t>
            </a:r>
            <a:r>
              <a:rPr lang="ru-RU" sz="2200" dirty="0" smtClean="0">
                <a:solidFill>
                  <a:schemeClr val="tx1"/>
                </a:solidFill>
              </a:rPr>
              <a:t>техникуме;</a:t>
            </a:r>
            <a:endParaRPr lang="ru-RU" sz="2200" dirty="0" smtClean="0">
              <a:solidFill>
                <a:schemeClr val="tx1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ru-RU" sz="2200" dirty="0" smtClean="0">
                <a:solidFill>
                  <a:schemeClr val="tx1"/>
                </a:solidFill>
              </a:rPr>
              <a:t>разработка </a:t>
            </a:r>
            <a:r>
              <a:rPr lang="ru-RU" sz="2200" dirty="0">
                <a:solidFill>
                  <a:schemeClr val="tx1"/>
                </a:solidFill>
              </a:rPr>
              <a:t>профессионально ориентированных </a:t>
            </a:r>
            <a:r>
              <a:rPr lang="ru-RU" sz="2200" dirty="0" smtClean="0">
                <a:solidFill>
                  <a:schemeClr val="tx1"/>
                </a:solidFill>
              </a:rPr>
              <a:t>проектов;</a:t>
            </a:r>
          </a:p>
          <a:p>
            <a:pPr marL="342900" indent="-342900" algn="ctr">
              <a:buFontTx/>
              <a:buChar char="-"/>
            </a:pPr>
            <a:r>
              <a:rPr lang="ru-RU" sz="2200" dirty="0" smtClean="0">
                <a:solidFill>
                  <a:schemeClr val="tx1"/>
                </a:solidFill>
              </a:rPr>
              <a:t>участие </a:t>
            </a:r>
            <a:r>
              <a:rPr lang="ru-RU" sz="2200" dirty="0">
                <a:solidFill>
                  <a:schemeClr val="tx1"/>
                </a:solidFill>
              </a:rPr>
              <a:t>в </a:t>
            </a:r>
            <a:r>
              <a:rPr lang="ru-RU" sz="2200" dirty="0" smtClean="0">
                <a:solidFill>
                  <a:schemeClr val="tx1"/>
                </a:solidFill>
              </a:rPr>
              <a:t>конкурсах </a:t>
            </a:r>
            <a:r>
              <a:rPr lang="ru-RU" sz="2200" dirty="0" err="1" smtClean="0">
                <a:solidFill>
                  <a:schemeClr val="tx1"/>
                </a:solidFill>
              </a:rPr>
              <a:t>профмастерства</a:t>
            </a:r>
            <a:endParaRPr lang="ru-RU" sz="2200" dirty="0">
              <a:solidFill>
                <a:schemeClr val="tx1"/>
              </a:solidFill>
            </a:endParaRPr>
          </a:p>
          <a:p>
            <a:pPr algn="ctr"/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13855" y="548680"/>
            <a:ext cx="6624736" cy="720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400" dirty="0">
                <a:latin typeface="+mn-lt"/>
              </a:rPr>
              <a:t>Государственное автономное профессиональное образовательное учреждение Чувашской Республики «</a:t>
            </a:r>
            <a:r>
              <a:rPr lang="ru-RU" sz="1400" dirty="0" err="1">
                <a:latin typeface="+mn-lt"/>
              </a:rPr>
              <a:t>Вурнарский</a:t>
            </a:r>
            <a:r>
              <a:rPr lang="ru-RU" sz="1400" dirty="0">
                <a:latin typeface="+mn-lt"/>
              </a:rPr>
              <a:t> сельскохозяйственный техникум» Министерства образования и молодежной политики Чувашской Республики</a:t>
            </a:r>
            <a:endParaRPr lang="ru-RU" sz="1400" b="1" dirty="0">
              <a:latin typeface="+mn-lt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192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323528" y="6309320"/>
            <a:ext cx="32111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https://vk.com/club172081890</a:t>
            </a:r>
            <a:endParaRPr lang="ru-RU" altLang="ru-RU" sz="18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8069057" y="6249318"/>
            <a:ext cx="6046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1"/>
                </a:solidFill>
                <a:latin typeface="Palatino Linotype" pitchFamily="18" charset="0"/>
              </a:rPr>
              <a:t>8</a:t>
            </a:r>
            <a:r>
              <a:rPr lang="ru-RU" altLang="ru-RU" sz="1800" dirty="0" smtClean="0">
                <a:solidFill>
                  <a:schemeClr val="tx1"/>
                </a:solidFill>
                <a:latin typeface="Palatino Linotype" pitchFamily="18" charset="0"/>
              </a:rPr>
              <a:t>/10</a:t>
            </a:r>
            <a:endParaRPr lang="ru-RU" altLang="ru-RU" sz="18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04875" y="2133411"/>
            <a:ext cx="7543800" cy="388620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dirty="0" smtClean="0"/>
          </a:p>
        </p:txBody>
      </p:sp>
      <p:pic>
        <p:nvPicPr>
          <p:cNvPr id="12" name="Picture 2" descr="G:\Users\1\Desktop\герб ВСХ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98" y="416237"/>
            <a:ext cx="1187624" cy="109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4788024" y="2476165"/>
            <a:ext cx="3384376" cy="35103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ru-RU" sz="2200" dirty="0" smtClean="0">
                <a:solidFill>
                  <a:schemeClr val="tx1"/>
                </a:solidFill>
              </a:rPr>
              <a:t>работа </a:t>
            </a:r>
            <a:r>
              <a:rPr lang="ru-RU" sz="2200" dirty="0">
                <a:solidFill>
                  <a:schemeClr val="tx1"/>
                </a:solidFill>
              </a:rPr>
              <a:t>над курсовыми и </a:t>
            </a:r>
            <a:r>
              <a:rPr lang="ru-RU" sz="2200" dirty="0" smtClean="0">
                <a:solidFill>
                  <a:schemeClr val="tx1"/>
                </a:solidFill>
              </a:rPr>
              <a:t>ВКР (дипломными проектами); </a:t>
            </a:r>
          </a:p>
          <a:p>
            <a:pPr marL="342900" indent="-342900">
              <a:buFontTx/>
              <a:buChar char="-"/>
            </a:pPr>
            <a:r>
              <a:rPr lang="ru-RU" sz="2200" dirty="0" smtClean="0">
                <a:solidFill>
                  <a:schemeClr val="tx1"/>
                </a:solidFill>
              </a:rPr>
              <a:t>подготовка </a:t>
            </a:r>
            <a:r>
              <a:rPr lang="ru-RU" sz="2200" dirty="0">
                <a:solidFill>
                  <a:schemeClr val="tx1"/>
                </a:solidFill>
              </a:rPr>
              <a:t>и участие в ежегодной научно-практической конференции </a:t>
            </a:r>
            <a:r>
              <a:rPr lang="ru-RU" sz="2200" dirty="0" smtClean="0">
                <a:solidFill>
                  <a:schemeClr val="tx1"/>
                </a:solidFill>
              </a:rPr>
              <a:t>техникума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56"/>
          <a:stretch/>
        </p:blipFill>
        <p:spPr>
          <a:xfrm>
            <a:off x="704875" y="2425436"/>
            <a:ext cx="2941373" cy="18177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Скругленный прямоугольник 14"/>
          <p:cNvSpPr/>
          <p:nvPr/>
        </p:nvSpPr>
        <p:spPr>
          <a:xfrm>
            <a:off x="2699792" y="1516131"/>
            <a:ext cx="4762142" cy="7457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Творческая </a:t>
            </a:r>
            <a:r>
              <a:rPr lang="ru-RU" sz="2800" b="1" dirty="0">
                <a:solidFill>
                  <a:schemeClr val="tx1"/>
                </a:solidFill>
              </a:rPr>
              <a:t>деятельность</a:t>
            </a:r>
          </a:p>
        </p:txBody>
      </p:sp>
      <p:pic>
        <p:nvPicPr>
          <p:cNvPr id="16" name="Picture 5" descr="http://vurtehnikum.ucoz.ru/_nw/23/4738866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2" t="13935" r="7912" b="-3042"/>
          <a:stretch/>
        </p:blipFill>
        <p:spPr bwMode="auto">
          <a:xfrm>
            <a:off x="1691681" y="4338751"/>
            <a:ext cx="2864972" cy="1697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713855" y="548680"/>
            <a:ext cx="6624736" cy="720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400" dirty="0">
                <a:latin typeface="+mn-lt"/>
              </a:rPr>
              <a:t>Государственное автономное профессиональное образовательное учреждение Чувашской Республики «</a:t>
            </a:r>
            <a:r>
              <a:rPr lang="ru-RU" sz="1400" dirty="0" err="1">
                <a:latin typeface="+mn-lt"/>
              </a:rPr>
              <a:t>Вурнарский</a:t>
            </a:r>
            <a:r>
              <a:rPr lang="ru-RU" sz="1400" dirty="0">
                <a:latin typeface="+mn-lt"/>
              </a:rPr>
              <a:t> сельскохозяйственный техникум» Министерства образования и молодежной политики Чувашской Республики</a:t>
            </a:r>
            <a:endParaRPr lang="ru-RU" sz="1400" b="1" dirty="0">
              <a:latin typeface="+mn-lt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137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323528" y="6309320"/>
            <a:ext cx="32111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https://vk.com/club172081890</a:t>
            </a:r>
            <a:endParaRPr lang="ru-RU" altLang="ru-RU" sz="18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8069057" y="6249318"/>
            <a:ext cx="6046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1"/>
                </a:solidFill>
                <a:latin typeface="Palatino Linotype" pitchFamily="18" charset="0"/>
              </a:rPr>
              <a:t>9</a:t>
            </a:r>
            <a:r>
              <a:rPr lang="ru-RU" altLang="ru-RU" sz="1800" dirty="0" smtClean="0">
                <a:solidFill>
                  <a:schemeClr val="tx1"/>
                </a:solidFill>
                <a:latin typeface="Palatino Linotype" pitchFamily="18" charset="0"/>
              </a:rPr>
              <a:t>/10</a:t>
            </a:r>
            <a:endParaRPr lang="ru-RU" altLang="ru-RU" sz="18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pic>
        <p:nvPicPr>
          <p:cNvPr id="13" name="Picture 2" descr="G:\Users\1\Desktop\герб ВСХ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98" y="416237"/>
            <a:ext cx="1187624" cy="109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755576" y="2498356"/>
            <a:ext cx="4608512" cy="35415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 smtClean="0">
                <a:solidFill>
                  <a:schemeClr val="tx1"/>
                </a:solidFill>
              </a:rPr>
              <a:t>- информационные </a:t>
            </a:r>
            <a:r>
              <a:rPr lang="ru-RU" sz="2200" dirty="0">
                <a:solidFill>
                  <a:schemeClr val="tx1"/>
                </a:solidFill>
              </a:rPr>
              <a:t>заседания, консультации; </a:t>
            </a:r>
            <a:endParaRPr lang="ru-RU" sz="2200" dirty="0" smtClean="0">
              <a:solidFill>
                <a:schemeClr val="tx1"/>
              </a:solidFill>
            </a:endParaRPr>
          </a:p>
          <a:p>
            <a:r>
              <a:rPr lang="ru-RU" sz="2200" dirty="0" smtClean="0">
                <a:solidFill>
                  <a:schemeClr val="tx1"/>
                </a:solidFill>
              </a:rPr>
              <a:t>- проведение </a:t>
            </a:r>
            <a:r>
              <a:rPr lang="ru-RU" sz="2200" dirty="0">
                <a:solidFill>
                  <a:schemeClr val="tx1"/>
                </a:solidFill>
              </a:rPr>
              <a:t>регулярных обзоров научно-популярной литературы; </a:t>
            </a:r>
            <a:endParaRPr lang="ru-RU" sz="2200" dirty="0" smtClean="0">
              <a:solidFill>
                <a:schemeClr val="tx1"/>
              </a:solidFill>
            </a:endParaRPr>
          </a:p>
          <a:p>
            <a:r>
              <a:rPr lang="ru-RU" sz="2200" dirty="0" smtClean="0">
                <a:solidFill>
                  <a:schemeClr val="tx1"/>
                </a:solidFill>
              </a:rPr>
              <a:t>- организация </a:t>
            </a:r>
            <a:r>
              <a:rPr lang="ru-RU" sz="2200" dirty="0">
                <a:solidFill>
                  <a:schemeClr val="tx1"/>
                </a:solidFill>
              </a:rPr>
              <a:t>творческих встреч с </a:t>
            </a:r>
            <a:r>
              <a:rPr lang="ru-RU" sz="2200" dirty="0" smtClean="0">
                <a:solidFill>
                  <a:schemeClr val="tx1"/>
                </a:solidFill>
              </a:rPr>
              <a:t>представителями </a:t>
            </a:r>
            <a:r>
              <a:rPr lang="ru-RU" sz="2200" dirty="0">
                <a:solidFill>
                  <a:schemeClr val="tx1"/>
                </a:solidFill>
              </a:rPr>
              <a:t>науки и практики; </a:t>
            </a:r>
            <a:endParaRPr lang="ru-RU" sz="2200" dirty="0" smtClean="0">
              <a:solidFill>
                <a:schemeClr val="tx1"/>
              </a:solidFill>
            </a:endParaRPr>
          </a:p>
          <a:p>
            <a:r>
              <a:rPr lang="ru-RU" sz="2200" dirty="0" smtClean="0">
                <a:solidFill>
                  <a:schemeClr val="tx1"/>
                </a:solidFill>
              </a:rPr>
              <a:t>- </a:t>
            </a:r>
            <a:r>
              <a:rPr lang="ru-RU" sz="2200" dirty="0">
                <a:solidFill>
                  <a:schemeClr val="tx1"/>
                </a:solidFill>
              </a:rPr>
              <a:t>организация и проведение </a:t>
            </a:r>
            <a:r>
              <a:rPr lang="ru-RU" sz="2200" dirty="0" err="1">
                <a:solidFill>
                  <a:schemeClr val="tx1"/>
                </a:solidFill>
              </a:rPr>
              <a:t>воспитательно</a:t>
            </a:r>
            <a:r>
              <a:rPr lang="ru-RU" sz="2200" dirty="0">
                <a:solidFill>
                  <a:schemeClr val="tx1"/>
                </a:solidFill>
              </a:rPr>
              <a:t>-образовательных </a:t>
            </a:r>
            <a:r>
              <a:rPr lang="ru-RU" sz="2200" dirty="0" smtClean="0">
                <a:solidFill>
                  <a:schemeClr val="tx1"/>
                </a:solidFill>
              </a:rPr>
              <a:t>мероприятий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47664" y="1640550"/>
            <a:ext cx="6408712" cy="5973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Просветительская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деятельность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564904"/>
            <a:ext cx="2773102" cy="3474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713855" y="548680"/>
            <a:ext cx="6624736" cy="720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400" dirty="0">
                <a:latin typeface="+mn-lt"/>
              </a:rPr>
              <a:t>Государственное автономное профессиональное образовательное учреждение Чувашской Республики «</a:t>
            </a:r>
            <a:r>
              <a:rPr lang="ru-RU" sz="1400" dirty="0" err="1">
                <a:latin typeface="+mn-lt"/>
              </a:rPr>
              <a:t>Вурнарский</a:t>
            </a:r>
            <a:r>
              <a:rPr lang="ru-RU" sz="1400" dirty="0">
                <a:latin typeface="+mn-lt"/>
              </a:rPr>
              <a:t> сельскохозяйственный техникум» Министерства образования и молодежной политики Чувашской Республики</a:t>
            </a:r>
            <a:endParaRPr lang="ru-RU" sz="1400" b="1" dirty="0">
              <a:latin typeface="+mn-lt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65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1137</TotalTime>
  <Words>471</Words>
  <Application>Microsoft Office PowerPoint</Application>
  <PresentationFormat>Экран (4:3)</PresentationFormat>
  <Paragraphs>83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Yuliya</dc:creator>
  <cp:lastModifiedBy>1</cp:lastModifiedBy>
  <cp:revision>84</cp:revision>
  <dcterms:created xsi:type="dcterms:W3CDTF">2018-05-19T16:00:49Z</dcterms:created>
  <dcterms:modified xsi:type="dcterms:W3CDTF">2022-10-20T05:51:39Z</dcterms:modified>
</cp:coreProperties>
</file>